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0" r:id="rId3"/>
    <p:sldId id="268" r:id="rId4"/>
    <p:sldId id="269" r:id="rId5"/>
    <p:sldId id="258" r:id="rId6"/>
    <p:sldId id="260" r:id="rId7"/>
    <p:sldId id="274" r:id="rId8"/>
    <p:sldId id="275" r:id="rId9"/>
    <p:sldId id="265" r:id="rId10"/>
    <p:sldId id="261" r:id="rId11"/>
    <p:sldId id="262" r:id="rId12"/>
    <p:sldId id="263" r:id="rId13"/>
    <p:sldId id="272" r:id="rId14"/>
    <p:sldId id="276" r:id="rId15"/>
    <p:sldId id="264" r:id="rId16"/>
    <p:sldId id="277" r:id="rId17"/>
    <p:sldId id="278" r:id="rId18"/>
    <p:sldId id="283" r:id="rId19"/>
    <p:sldId id="280" r:id="rId20"/>
    <p:sldId id="282" r:id="rId21"/>
    <p:sldId id="273" r:id="rId22"/>
    <p:sldId id="281" r:id="rId23"/>
    <p:sldId id="28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5" autoAdjust="0"/>
  </p:normalViewPr>
  <p:slideViewPr>
    <p:cSldViewPr snapToGrid="0">
      <p:cViewPr>
        <p:scale>
          <a:sx n="60" d="100"/>
          <a:sy n="60" d="100"/>
        </p:scale>
        <p:origin x="2496" y="1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BC04-AA8B-48B5-BB94-33D40724F840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0CFD-CC44-4109-825A-3F8C0BE96C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30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20CFD-CC44-4109-825A-3F8C0BE96C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Objectiviteit</a:t>
            </a:r>
            <a:endParaRPr lang="nl-NL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Bewijs authenticiteit</a:t>
            </a:r>
            <a:endParaRPr lang="nl-NL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Bewijs integriteit</a:t>
            </a:r>
            <a:endParaRPr lang="nl-NL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Transparantie &amp; reproduceerbaarheid</a:t>
            </a:r>
            <a:endParaRPr lang="nl-N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20CFD-CC44-4109-825A-3F8C0BE96C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52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Verschillende browsers, browserversies, bestandsformaten en </a:t>
            </a:r>
            <a:r>
              <a:rPr lang="nl-NL" dirty="0" err="1"/>
              <a:t>character</a:t>
            </a:r>
            <a:r>
              <a:rPr lang="nl-NL" dirty="0"/>
              <a:t> </a:t>
            </a:r>
            <a:r>
              <a:rPr lang="nl-NL" dirty="0" err="1"/>
              <a:t>encoding</a:t>
            </a:r>
            <a:r>
              <a:rPr lang="nl-NL" dirty="0"/>
              <a:t>, bestandssystemen, en SSD controllers.</a:t>
            </a:r>
          </a:p>
          <a:p>
            <a:r>
              <a:rPr lang="nl-NL" dirty="0"/>
              <a:t>Vraag 1: waarom niet gewoon de inbeslaggenomen pc aanzetten en bestuderen?</a:t>
            </a:r>
          </a:p>
          <a:p>
            <a:r>
              <a:rPr lang="nl-NL" dirty="0"/>
              <a:t>Vraag 2: na het maken van een image, waarom niet een ‘</a:t>
            </a:r>
            <a:r>
              <a:rPr lang="nl-NL" dirty="0" err="1"/>
              <a:t>windows</a:t>
            </a:r>
            <a:r>
              <a:rPr lang="nl-NL" dirty="0"/>
              <a:t> verkenner’ openen en de inhoud bestuderen?</a:t>
            </a:r>
          </a:p>
          <a:p>
            <a:r>
              <a:rPr lang="nl-NL" dirty="0"/>
              <a:t>Afdalen naar het eerste hardware niveau, ‘consumenten’ kunnen dat meestal niet manipuleren.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82F71-3182-45B5-AE20-29646C3B7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9C42FA69-89F2-4B5A-B3E9-865CADC62E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450EEB-65DF-47D3-98D5-2113F5CC1F0B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C91486B1-D4FA-4A71-B6E6-DAC972E75C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F73BDCA-78ED-415C-BAAA-0FBC423DA4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28110AB7-3F0E-4F3C-A570-DACCE330A3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438A50-94F6-49C9-9CAA-0A8DD43B6EB0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01B862F0-48DF-4F3B-A31E-BD3106407C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A20728C-754E-49FE-A9ED-CC4A6F4B1A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7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82F71-3182-45B5-AE20-29646C3B7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6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1) </a:t>
            </a:r>
            <a:r>
              <a:rPr lang="nl-NL" b="1" dirty="0"/>
              <a:t>Opslag</a:t>
            </a:r>
            <a:r>
              <a:rPr lang="nl-NL" dirty="0"/>
              <a:t> neemt exponentieel toe: 10 miljoen diskettes passen op 14 TB</a:t>
            </a:r>
          </a:p>
          <a:p>
            <a:pPr marL="0" indent="0">
              <a:buNone/>
            </a:pPr>
            <a:r>
              <a:rPr lang="nl-NL" dirty="0"/>
              <a:t>2) Het aantal </a:t>
            </a:r>
            <a:r>
              <a:rPr lang="nl-NL" b="1" dirty="0" err="1"/>
              <a:t>devices</a:t>
            </a:r>
            <a:r>
              <a:rPr lang="nl-NL" dirty="0"/>
              <a:t> neemt toe</a:t>
            </a:r>
          </a:p>
          <a:p>
            <a:pPr marL="0" indent="0">
              <a:buNone/>
            </a:pPr>
            <a:r>
              <a:rPr lang="nl-NL" dirty="0"/>
              <a:t>3) Het aantal </a:t>
            </a:r>
            <a:r>
              <a:rPr lang="nl-NL" b="1" dirty="0"/>
              <a:t>toepassingen</a:t>
            </a:r>
            <a:r>
              <a:rPr lang="nl-NL" dirty="0"/>
              <a:t> neemt toe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4) Het aantal </a:t>
            </a:r>
            <a:r>
              <a:rPr lang="nl-NL" b="1" dirty="0"/>
              <a:t>gebruikers</a:t>
            </a:r>
            <a:r>
              <a:rPr lang="nl-NL" dirty="0"/>
              <a:t> en </a:t>
            </a:r>
            <a:r>
              <a:rPr lang="nl-NL" b="1" dirty="0"/>
              <a:t>gebruikersgroepen</a:t>
            </a:r>
            <a:r>
              <a:rPr lang="nl-NL" dirty="0"/>
              <a:t> neemt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82F71-3182-45B5-AE20-29646C3B76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een viertal dimensies een groeiend probleem van data(acquisitie): hoe visualiseert zich dat?</a:t>
            </a:r>
          </a:p>
          <a:p>
            <a:r>
              <a:rPr lang="nl-NL" dirty="0"/>
              <a:t>Niet alle data is te achterhalen of te interpreteren: er bestaan sporen die niet gevonden worden.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82F71-3182-45B5-AE20-29646C3B76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5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groei is zo groot: groeit onze kennis mee, en de juiste richting op?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82F71-3182-45B5-AE20-29646C3B7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F4BEF-9007-4406-8378-39CA300B7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F784B-C54A-4917-B660-900E3DE89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704A4-C540-4C39-A562-F20320D8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433266-D7DD-43D9-8DAE-562353B5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E23C5-DFDE-458F-AAA0-69ACFE8B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27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662E4-A259-408A-901D-656D6DEC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F374D1-822C-4DD4-A31A-D89CAF66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1AAF89-B111-4518-9D73-9789444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22B6-BC88-49DC-A6C9-335A6E0B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AFDD3-2A04-4498-A7D3-92AE9311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93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74A2CB-65BF-4015-B463-993BA51B3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CA1E4F-22E8-44E0-B279-E8D4213B1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874E2E-8946-44C0-822E-5F36F988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91168A-23C4-4198-B45A-1FD09036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B511F7-E527-46EC-B17E-ABE6AAB1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08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BE2A-0785-41BE-AFAF-C3DE117688B9}" type="datetime10">
              <a:rPr lang="nl-NL" smtClean="0"/>
              <a:t>08:57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Hallo wereld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037380-0578-482B-B830-90ED70B2123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9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53944-0387-4AD7-8BCF-5122091C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09856-6073-413E-B272-C4324E81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D4201A-C42D-488B-A532-48CA2A0D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7346A-C706-4BE8-9A17-38AEE1EB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B38BD-DC93-4907-BCFD-74956E5C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6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556C5-160D-4D2B-858E-AE64CD48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8AF1D2-9519-445E-9AFC-BA56A751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80B28E-B173-4CAC-88B3-F0CC7881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A267BF-EA7C-4D8C-B0DF-CC9DB1BC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5D8808-A58B-498B-B7B9-50BFFE4E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93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21EC8-013E-4347-8E86-102F34A5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F18AF7-99C5-439C-8379-8FB70CFCB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F2BE6F-D6B2-490F-9BCB-D4944678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0E1E17-67F0-49E0-993A-D76FDE54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4CF8D-E8FF-4718-952A-21FFEC89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1948A1-4F9C-4168-8845-5372E48F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30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53DED-D15C-41B5-85BB-B85C5EF7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59B5E9-25D1-4675-AC88-CE8F19B0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33BC23-23B8-4089-A84F-EAC58A12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748053-2301-4FE6-A233-CC911D823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66135D-1A99-4321-9D3F-5194B3EB9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5569E6E-D9B3-43CA-97E0-BC4A6766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014836-21A7-4C94-922D-6CF32E00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9BAEA2-FBB5-4D89-B4E0-9DF17549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6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40256-59B6-4ADB-9C70-46960E36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4EEC4C-37C9-4FFA-B76F-F87209F1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E80F00-D390-45C6-B713-32FBBDAF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9E8716-AA56-4F9B-8E8D-E8DFB92F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6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5AD223-90A8-4748-B55F-39CB5E32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36BFDD-E18B-4323-B1DF-65F84BA2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7CFBD2-0CF9-412B-A3DA-8CB43F5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55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0F01-5664-4E37-B8FD-8F153BFB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63AD1-304B-4131-9FDC-97E53FAD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443101-7202-4C0E-A7B0-3E2B5B6C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A3BC59-0FB2-42C8-B84D-7324FC4C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77F80F-C3C8-4C80-981E-2FEC239F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334E4D-D3BD-45AA-84B2-5D88E21D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5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38E82-FD1B-46EE-B7E8-0DD5D391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B383076-191B-4C94-B23E-4D3552D87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E23AD7-7F56-408C-8EA7-154E0E77F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E33B04-3443-4313-AF36-CCBA1D84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EC646A-1111-4263-A41C-61518B72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3DB44B-5661-4375-85E1-BB96C40E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77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537AE0-CDEA-4592-9517-6C9CD314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3DC770-4C13-4E10-ADA6-50B1D7C6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494640-B4EA-4B71-BD06-7A5705F86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D62A-AB05-406E-AA2F-9907C474F1A6}" type="datetimeFigureOut">
              <a:rPr lang="nl-NL" smtClean="0"/>
              <a:t>27-2-2018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ADB67-C670-4FC4-B29D-F3AAE023C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FF1968-C90F-422A-9940-B6218AC40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7267-69EC-4EA6-87BF-EE57DBC458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6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3"/>
          <p:cNvSpPr>
            <a:spLocks noChangeArrowheads="1"/>
          </p:cNvSpPr>
          <p:nvPr/>
        </p:nvSpPr>
        <p:spPr bwMode="auto">
          <a:xfrm flipH="1">
            <a:off x="2927350" y="323853"/>
            <a:ext cx="8641068" cy="4794902"/>
          </a:xfrm>
          <a:prstGeom prst="rect">
            <a:avLst/>
          </a:prstGeom>
          <a:solidFill>
            <a:srgbClr val="0077BF"/>
          </a:solidFill>
          <a:ln>
            <a:noFill/>
          </a:ln>
        </p:spPr>
        <p:txBody>
          <a:bodyPr anchor="t"/>
          <a:lstStyle/>
          <a:p>
            <a:pPr algn="l"/>
            <a:endParaRPr lang="nl-NL" sz="8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nl-NL" sz="2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</a:t>
            </a:r>
            <a:r>
              <a:rPr lang="nl-NL" sz="2800" dirty="0" err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Proposal</a:t>
            </a:r>
            <a:endParaRPr lang="nl-NL" sz="28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nl-NL" sz="20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maintain the ability to recover deleted files: </a:t>
            </a:r>
          </a:p>
          <a:p>
            <a:r>
              <a:rPr lang="en-US" sz="1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about the further development and future-proofing of this digital forensic specialization.</a:t>
            </a:r>
            <a:endParaRPr lang="nl-NL" sz="16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hthoek 22"/>
          <p:cNvSpPr>
            <a:spLocks noChangeArrowheads="1"/>
          </p:cNvSpPr>
          <p:nvPr/>
        </p:nvSpPr>
        <p:spPr bwMode="auto">
          <a:xfrm flipH="1">
            <a:off x="855677" y="323853"/>
            <a:ext cx="1928800" cy="479490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="ctr"/>
          <a:lstStyle/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endParaRPr lang="nl-NL" sz="1200" dirty="0">
              <a:solidFill>
                <a:srgbClr val="FFFFFF"/>
              </a:solidFill>
              <a:latin typeface="Verdana" pitchFamily="-128" charset="0"/>
            </a:endParaRPr>
          </a:p>
          <a:p>
            <a:r>
              <a:rPr lang="nl-NL" sz="1200" dirty="0" err="1">
                <a:solidFill>
                  <a:srgbClr val="FFFFFF"/>
                </a:solidFill>
                <a:latin typeface="Verdana" pitchFamily="-128" charset="0"/>
              </a:rPr>
              <a:t>By</a:t>
            </a:r>
            <a:r>
              <a:rPr lang="nl-NL" sz="1200" dirty="0">
                <a:solidFill>
                  <a:srgbClr val="FFFFFF"/>
                </a:solidFill>
                <a:latin typeface="Verdana" pitchFamily="-128" charset="0"/>
              </a:rPr>
              <a:t>:</a:t>
            </a:r>
          </a:p>
          <a:p>
            <a:r>
              <a:rPr lang="nl-NL" sz="1200" dirty="0">
                <a:solidFill>
                  <a:srgbClr val="FFFFFF"/>
                </a:solidFill>
                <a:latin typeface="Verdana" pitchFamily="-128" charset="0"/>
              </a:rPr>
              <a:t>Vincent van der Meer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042379" y="4397592"/>
            <a:ext cx="1483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</a:p>
          <a:p>
            <a:r>
              <a:rPr lang="nl-NL" sz="16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</a:t>
            </a:r>
            <a:r>
              <a:rPr lang="nl-NL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1044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>
            <a:extLst>
              <a:ext uri="{FF2B5EF4-FFF2-40B4-BE49-F238E27FC236}">
                <a16:creationId xmlns:a16="http://schemas.microsoft.com/office/drawing/2014/main" id="{02890AB7-BBC3-4AC8-BA42-AAD13B4A8825}"/>
              </a:ext>
            </a:extLst>
          </p:cNvPr>
          <p:cNvSpPr/>
          <p:nvPr/>
        </p:nvSpPr>
        <p:spPr bwMode="auto">
          <a:xfrm>
            <a:off x="9593943" y="5550568"/>
            <a:ext cx="1507194" cy="1307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200" b="1">
              <a:latin typeface="Arial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031865E-4A80-4452-8EDA-6F176F85DCE9}"/>
              </a:ext>
            </a:extLst>
          </p:cNvPr>
          <p:cNvCxnSpPr>
            <a:cxnSpLocks/>
          </p:cNvCxnSpPr>
          <p:nvPr/>
        </p:nvCxnSpPr>
        <p:spPr bwMode="auto">
          <a:xfrm>
            <a:off x="6061912" y="1334205"/>
            <a:ext cx="0" cy="5227583"/>
          </a:xfrm>
          <a:prstGeom prst="line">
            <a:avLst/>
          </a:prstGeom>
          <a:noFill/>
          <a:ln w="476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2B5366B-E8E7-40E6-BE04-922ABA4703EB}"/>
              </a:ext>
            </a:extLst>
          </p:cNvPr>
          <p:cNvCxnSpPr>
            <a:cxnSpLocks/>
          </p:cNvCxnSpPr>
          <p:nvPr/>
        </p:nvCxnSpPr>
        <p:spPr bwMode="auto">
          <a:xfrm flipH="1">
            <a:off x="2054989" y="3790950"/>
            <a:ext cx="8092693" cy="0"/>
          </a:xfrm>
          <a:prstGeom prst="line">
            <a:avLst/>
          </a:prstGeom>
          <a:noFill/>
          <a:ln w="476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F3A1DF-7971-46FC-ABCB-592500A4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21" y="3964947"/>
            <a:ext cx="3895260" cy="259684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E17A1C4-732D-407F-BFF7-F556BDA8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934" y="4041148"/>
            <a:ext cx="3383035" cy="216693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B364B82-C369-4EF0-8F06-9D280DA47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425" y="1260548"/>
            <a:ext cx="3007519" cy="245030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43FBECC-4930-493A-9D39-561E06136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931" y="1672965"/>
            <a:ext cx="1504707" cy="120376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99FCC68-33DA-49A2-B7CF-42471E902C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34" y="1371041"/>
            <a:ext cx="1167092" cy="1906117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C7F51DA-2B55-4CF3-9908-D8C41F93449E}"/>
              </a:ext>
            </a:extLst>
          </p:cNvPr>
          <p:cNvCxnSpPr>
            <a:cxnSpLocks/>
          </p:cNvCxnSpPr>
          <p:nvPr/>
        </p:nvCxnSpPr>
        <p:spPr bwMode="auto">
          <a:xfrm flipV="1">
            <a:off x="3118340" y="3429001"/>
            <a:ext cx="1465178" cy="8943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05F45BF7-6647-41DE-B2FC-5CE420643599}"/>
              </a:ext>
            </a:extLst>
          </p:cNvPr>
          <p:cNvSpPr txBox="1"/>
          <p:nvPr/>
        </p:nvSpPr>
        <p:spPr>
          <a:xfrm>
            <a:off x="3118340" y="3068611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x 10.000.000</a:t>
            </a:r>
          </a:p>
        </p:txBody>
      </p:sp>
      <p:sp>
        <p:nvSpPr>
          <p:cNvPr id="14" name="Titel 17">
            <a:extLst>
              <a:ext uri="{FF2B5EF4-FFF2-40B4-BE49-F238E27FC236}">
                <a16:creationId xmlns:a16="http://schemas.microsoft.com/office/drawing/2014/main" id="{30380659-E3C3-4B6A-B27A-8B3E539A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191204"/>
            <a:ext cx="8054596" cy="1143000"/>
          </a:xfrm>
        </p:spPr>
        <p:txBody>
          <a:bodyPr/>
          <a:lstStyle/>
          <a:p>
            <a:pPr algn="ctr"/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‘Era of Crisis’</a:t>
            </a:r>
          </a:p>
        </p:txBody>
      </p:sp>
    </p:spTree>
    <p:extLst>
      <p:ext uri="{BB962C8B-B14F-4D97-AF65-F5344CB8AC3E}">
        <p14:creationId xmlns:p14="http://schemas.microsoft.com/office/powerpoint/2010/main" val="36338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9DE84-F011-44AF-AB74-67EE8AE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nl-NL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AND data</a:t>
            </a: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BEF6AC4A-7B53-4810-8120-D14904254982}"/>
              </a:ext>
            </a:extLst>
          </p:cNvPr>
          <p:cNvSpPr/>
          <p:nvPr/>
        </p:nvSpPr>
        <p:spPr>
          <a:xfrm>
            <a:off x="5025292" y="1406770"/>
            <a:ext cx="3454400" cy="3454400"/>
          </a:xfrm>
          <a:prstGeom prst="ellipse">
            <a:avLst/>
          </a:prstGeom>
          <a:noFill/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13C740B4-FF0E-4FE1-BA1F-693F2FE402F7}"/>
              </a:ext>
            </a:extLst>
          </p:cNvPr>
          <p:cNvSpPr/>
          <p:nvPr/>
        </p:nvSpPr>
        <p:spPr>
          <a:xfrm>
            <a:off x="4138245" y="2160955"/>
            <a:ext cx="3454400" cy="3454400"/>
          </a:xfrm>
          <a:prstGeom prst="ellipse">
            <a:avLst/>
          </a:prstGeom>
          <a:noFill/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B63EA394-FB2F-4642-99DD-D33400D6F307}"/>
              </a:ext>
            </a:extLst>
          </p:cNvPr>
          <p:cNvSpPr/>
          <p:nvPr/>
        </p:nvSpPr>
        <p:spPr>
          <a:xfrm>
            <a:off x="5025293" y="2160956"/>
            <a:ext cx="2567353" cy="2700215"/>
          </a:xfrm>
          <a:custGeom>
            <a:avLst/>
            <a:gdLst/>
            <a:ahLst/>
            <a:cxnLst/>
            <a:rect l="l" t="t" r="r" b="b"/>
            <a:pathLst>
              <a:path w="2567353" h="2700215">
                <a:moveTo>
                  <a:pt x="840153" y="0"/>
                </a:moveTo>
                <a:cubicBezTo>
                  <a:pt x="1794059" y="0"/>
                  <a:pt x="2567353" y="773294"/>
                  <a:pt x="2567353" y="1727200"/>
                </a:cubicBezTo>
                <a:cubicBezTo>
                  <a:pt x="2567353" y="2040798"/>
                  <a:pt x="2483778" y="2334876"/>
                  <a:pt x="2336342" y="2587601"/>
                </a:cubicBezTo>
                <a:cubicBezTo>
                  <a:pt x="2147416" y="2661048"/>
                  <a:pt x="1941882" y="2700215"/>
                  <a:pt x="1727200" y="2700215"/>
                </a:cubicBezTo>
                <a:cubicBezTo>
                  <a:pt x="773294" y="2700215"/>
                  <a:pt x="0" y="1926921"/>
                  <a:pt x="0" y="973015"/>
                </a:cubicBezTo>
                <a:cubicBezTo>
                  <a:pt x="0" y="659417"/>
                  <a:pt x="83576" y="365340"/>
                  <a:pt x="231012" y="112614"/>
                </a:cubicBezTo>
                <a:cubicBezTo>
                  <a:pt x="419937" y="39168"/>
                  <a:pt x="625471" y="0"/>
                  <a:pt x="840153" y="0"/>
                </a:cubicBezTo>
                <a:close/>
              </a:path>
            </a:pathLst>
          </a:custGeom>
          <a:solidFill>
            <a:srgbClr val="00A5EF"/>
          </a:solidFill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455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9DE84-F011-44AF-AB74-67EE8AE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nl-NL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AND data</a:t>
            </a: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51DE95B2-7071-46C3-995E-F1FA17B26546}"/>
              </a:ext>
            </a:extLst>
          </p:cNvPr>
          <p:cNvSpPr/>
          <p:nvPr/>
        </p:nvSpPr>
        <p:spPr>
          <a:xfrm>
            <a:off x="5025292" y="1406770"/>
            <a:ext cx="3454400" cy="3454400"/>
          </a:xfrm>
          <a:prstGeom prst="ellipse">
            <a:avLst/>
          </a:prstGeom>
          <a:noFill/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251D17D2-0D5B-40B8-BD11-E0FA4E4D98AA}"/>
              </a:ext>
            </a:extLst>
          </p:cNvPr>
          <p:cNvSpPr/>
          <p:nvPr/>
        </p:nvSpPr>
        <p:spPr>
          <a:xfrm>
            <a:off x="2110155" y="1778004"/>
            <a:ext cx="4482121" cy="4482121"/>
          </a:xfrm>
          <a:prstGeom prst="ellipse">
            <a:avLst/>
          </a:prstGeom>
          <a:noFill/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A6955D74-82A8-4AEB-BC3A-957CA04783CF}"/>
              </a:ext>
            </a:extLst>
          </p:cNvPr>
          <p:cNvSpPr/>
          <p:nvPr/>
        </p:nvSpPr>
        <p:spPr>
          <a:xfrm>
            <a:off x="5025291" y="2048899"/>
            <a:ext cx="1566984" cy="2786144"/>
          </a:xfrm>
          <a:custGeom>
            <a:avLst/>
            <a:gdLst/>
            <a:ahLst/>
            <a:cxnLst/>
            <a:rect l="l" t="t" r="r" b="b"/>
            <a:pathLst>
              <a:path w="1566984" h="2786144">
                <a:moveTo>
                  <a:pt x="387095" y="0"/>
                </a:moveTo>
                <a:cubicBezTo>
                  <a:pt x="1089627" y="378045"/>
                  <a:pt x="1566984" y="1120263"/>
                  <a:pt x="1566984" y="1973973"/>
                </a:cubicBezTo>
                <a:cubicBezTo>
                  <a:pt x="1566984" y="2260735"/>
                  <a:pt x="1513125" y="2534917"/>
                  <a:pt x="1412886" y="2786144"/>
                </a:cubicBezTo>
                <a:cubicBezTo>
                  <a:pt x="608927" y="2639614"/>
                  <a:pt x="0" y="1935358"/>
                  <a:pt x="0" y="1088879"/>
                </a:cubicBezTo>
                <a:cubicBezTo>
                  <a:pt x="0" y="675930"/>
                  <a:pt x="144920" y="296828"/>
                  <a:pt x="387095" y="0"/>
                </a:cubicBezTo>
                <a:close/>
              </a:path>
            </a:pathLst>
          </a:custGeom>
          <a:solidFill>
            <a:srgbClr val="00A5EF"/>
          </a:solidFill>
          <a:ln w="50800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03446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A097D-7B4D-4414-9871-1E339BFA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story </a:t>
            </a:r>
            <a:r>
              <a:rPr lang="nl-NL" dirty="0" err="1"/>
              <a:t>so</a:t>
            </a:r>
            <a:r>
              <a:rPr lang="nl-NL" dirty="0"/>
              <a:t> far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1AB1A9-046A-4ADA-B601-96D5F5481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6" y="1825625"/>
            <a:ext cx="7040768" cy="4351338"/>
          </a:xfrm>
        </p:spPr>
      </p:pic>
    </p:spTree>
    <p:extLst>
      <p:ext uri="{BB962C8B-B14F-4D97-AF65-F5344CB8AC3E}">
        <p14:creationId xmlns:p14="http://schemas.microsoft.com/office/powerpoint/2010/main" val="233208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8A6C6-971D-4F00-9891-700EAE5C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Organizational</a:t>
            </a:r>
            <a:r>
              <a:rPr lang="nl-NL" dirty="0"/>
              <a:t> </a:t>
            </a:r>
            <a:r>
              <a:rPr lang="nl-NL" dirty="0" err="1"/>
              <a:t>difficulties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4E3973-E3A1-48C8-B604-E9D95C227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184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8A7BD8A-A129-48D0-8B7A-7493131814F5}"/>
              </a:ext>
            </a:extLst>
          </p:cNvPr>
          <p:cNvSpPr/>
          <p:nvPr/>
        </p:nvSpPr>
        <p:spPr>
          <a:xfrm>
            <a:off x="140677" y="1371600"/>
            <a:ext cx="11888413" cy="5408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A4800-55DD-4CFF-A292-33342621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was </a:t>
            </a:r>
            <a:r>
              <a:rPr lang="nl-NL" dirty="0" err="1"/>
              <a:t>given</a:t>
            </a:r>
            <a:r>
              <a:rPr lang="nl-NL" dirty="0"/>
              <a:t> a green field approach…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5DB7788-0341-488A-89A5-8AD8CBE362FF}"/>
              </a:ext>
            </a:extLst>
          </p:cNvPr>
          <p:cNvSpPr txBox="1">
            <a:spLocks/>
          </p:cNvSpPr>
          <p:nvPr/>
        </p:nvSpPr>
        <p:spPr>
          <a:xfrm>
            <a:off x="5778632" y="5454672"/>
            <a:ext cx="40257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…</a:t>
            </a:r>
            <a:r>
              <a:rPr lang="nl-NL" dirty="0" err="1"/>
              <a:t>with</a:t>
            </a:r>
            <a:r>
              <a:rPr lang="nl-NL" dirty="0"/>
              <a:t> a U-turn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B83EB69-52EF-4D80-ADE1-8D94E0A19D4A}"/>
              </a:ext>
            </a:extLst>
          </p:cNvPr>
          <p:cNvSpPr/>
          <p:nvPr/>
        </p:nvSpPr>
        <p:spPr>
          <a:xfrm>
            <a:off x="838200" y="1887523"/>
            <a:ext cx="2527169" cy="997079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Digital </a:t>
            </a:r>
            <a:r>
              <a:rPr lang="nl-NL" dirty="0" err="1"/>
              <a:t>Forensic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494D08E-9669-4861-AE57-FAD291B1F955}"/>
              </a:ext>
            </a:extLst>
          </p:cNvPr>
          <p:cNvSpPr/>
          <p:nvPr/>
        </p:nvSpPr>
        <p:spPr>
          <a:xfrm>
            <a:off x="1414806" y="2709226"/>
            <a:ext cx="2110819" cy="609009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Business &amp; IT-</a:t>
            </a:r>
            <a:r>
              <a:rPr lang="nl-NL" sz="1400" dirty="0" err="1"/>
              <a:t>alignment</a:t>
            </a:r>
            <a:endParaRPr lang="nl-NL" sz="14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EA60BF7-9246-496C-BFD6-4882F4948ED1}"/>
              </a:ext>
            </a:extLst>
          </p:cNvPr>
          <p:cNvSpPr/>
          <p:nvPr/>
        </p:nvSpPr>
        <p:spPr>
          <a:xfrm>
            <a:off x="4102231" y="1887523"/>
            <a:ext cx="2527169" cy="997079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Open Source </a:t>
            </a:r>
          </a:p>
          <a:p>
            <a:pPr algn="ctr"/>
            <a:r>
              <a:rPr lang="nl-NL" dirty="0" err="1"/>
              <a:t>Forensic</a:t>
            </a:r>
            <a:r>
              <a:rPr lang="nl-NL" dirty="0"/>
              <a:t> 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F99C909-33D8-48D7-9762-7FF8703EF79B}"/>
              </a:ext>
            </a:extLst>
          </p:cNvPr>
          <p:cNvSpPr/>
          <p:nvPr/>
        </p:nvSpPr>
        <p:spPr>
          <a:xfrm>
            <a:off x="6903563" y="1887522"/>
            <a:ext cx="2527169" cy="997079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Cloud Computing &amp; </a:t>
            </a:r>
            <a:r>
              <a:rPr lang="nl-NL" dirty="0" err="1"/>
              <a:t>Forensic</a:t>
            </a:r>
            <a:r>
              <a:rPr lang="nl-NL" dirty="0"/>
              <a:t> </a:t>
            </a:r>
            <a:r>
              <a:rPr lang="nl-NL" dirty="0" err="1"/>
              <a:t>Threats</a:t>
            </a:r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683D941-5019-4324-89AC-50489978E71D}"/>
              </a:ext>
            </a:extLst>
          </p:cNvPr>
          <p:cNvSpPr/>
          <p:nvPr/>
        </p:nvSpPr>
        <p:spPr>
          <a:xfrm>
            <a:off x="6903563" y="3013730"/>
            <a:ext cx="2527169" cy="997079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Digital </a:t>
            </a:r>
            <a:r>
              <a:rPr lang="nl-NL" dirty="0" err="1"/>
              <a:t>Forensics</a:t>
            </a:r>
            <a:r>
              <a:rPr lang="nl-NL" dirty="0"/>
              <a:t> </a:t>
            </a:r>
          </a:p>
          <a:p>
            <a:pPr algn="ctr"/>
            <a:r>
              <a:rPr lang="nl-NL" dirty="0"/>
              <a:t>as a Service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EED304C-43A7-41F5-B0BE-6F3709CB497C}"/>
              </a:ext>
            </a:extLst>
          </p:cNvPr>
          <p:cNvSpPr/>
          <p:nvPr/>
        </p:nvSpPr>
        <p:spPr>
          <a:xfrm>
            <a:off x="838200" y="4202630"/>
            <a:ext cx="8592532" cy="359944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Forensic</a:t>
            </a:r>
            <a:r>
              <a:rPr lang="nl-NL" dirty="0"/>
              <a:t> Datasets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DA7EFDA-0ABE-4C49-A96E-080B3DF1EAB1}"/>
              </a:ext>
            </a:extLst>
          </p:cNvPr>
          <p:cNvSpPr/>
          <p:nvPr/>
        </p:nvSpPr>
        <p:spPr>
          <a:xfrm>
            <a:off x="9430732" y="5832067"/>
            <a:ext cx="2201944" cy="570772"/>
          </a:xfrm>
          <a:prstGeom prst="roundRect">
            <a:avLst/>
          </a:prstGeom>
          <a:solidFill>
            <a:srgbClr val="83BC5C"/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File </a:t>
            </a:r>
            <a:r>
              <a:rPr lang="nl-NL" dirty="0" err="1"/>
              <a:t>Carving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555697D-CDF7-49A3-A3D8-61FF5BD6102B}"/>
              </a:ext>
            </a:extLst>
          </p:cNvPr>
          <p:cNvSpPr txBox="1"/>
          <p:nvPr/>
        </p:nvSpPr>
        <p:spPr>
          <a:xfrm>
            <a:off x="9119231" y="1418399"/>
            <a:ext cx="25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Digital </a:t>
            </a:r>
            <a:r>
              <a:rPr lang="nl-NL" dirty="0" err="1"/>
              <a:t>Forensic</a:t>
            </a:r>
            <a:r>
              <a:rPr lang="nl-NL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23617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547FB-A080-4060-9F09-92EF72A6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NWO – </a:t>
            </a:r>
            <a:r>
              <a:rPr lang="nl-NL" dirty="0" err="1"/>
              <a:t>Doctoral</a:t>
            </a:r>
            <a:r>
              <a:rPr lang="nl-NL" dirty="0"/>
              <a:t> Grant </a:t>
            </a:r>
            <a:r>
              <a:rPr lang="nl-NL" dirty="0" err="1"/>
              <a:t>for</a:t>
            </a:r>
            <a:r>
              <a:rPr lang="nl-NL" dirty="0"/>
              <a:t> Teachers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B0E00-3B68-450C-9245-6ACA2649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07" y="1472583"/>
            <a:ext cx="4506829" cy="53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9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701D9BC-CA59-42CC-9831-4E8C56E9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01" y="794084"/>
            <a:ext cx="5251597" cy="52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87A7B-8830-4FC2-AA4A-371311C5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7F65C-871E-4770-86F2-ABF6129C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Main</a:t>
            </a:r>
            <a:r>
              <a:rPr lang="nl-NL" dirty="0"/>
              <a:t> research question: 	How </a:t>
            </a:r>
            <a:r>
              <a:rPr lang="nl-NL" dirty="0" err="1"/>
              <a:t>can</a:t>
            </a:r>
            <a:r>
              <a:rPr lang="nl-NL" dirty="0"/>
              <a:t> we </a:t>
            </a:r>
            <a:r>
              <a:rPr lang="nl-NL" dirty="0" err="1"/>
              <a:t>maintain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recover</a:t>
            </a:r>
            <a:r>
              <a:rPr lang="nl-NL" dirty="0"/>
              <a:t> 					</a:t>
            </a:r>
            <a:r>
              <a:rPr lang="nl-NL" dirty="0" err="1"/>
              <a:t>deleted</a:t>
            </a:r>
            <a:r>
              <a:rPr lang="nl-NL" dirty="0"/>
              <a:t> files?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Sub-research </a:t>
            </a:r>
            <a:r>
              <a:rPr lang="nl-NL" dirty="0" err="1"/>
              <a:t>questions</a:t>
            </a:r>
            <a:r>
              <a:rPr lang="nl-NL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 err="1"/>
              <a:t>What</a:t>
            </a:r>
            <a:r>
              <a:rPr lang="nl-NL" sz="2000" dirty="0"/>
              <a:t> are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biggest</a:t>
            </a:r>
            <a:r>
              <a:rPr lang="nl-NL" sz="2000" dirty="0"/>
              <a:t> </a:t>
            </a:r>
            <a:r>
              <a:rPr lang="nl-NL" sz="2000" dirty="0" err="1"/>
              <a:t>shortcomings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weaknesses</a:t>
            </a:r>
            <a:r>
              <a:rPr lang="nl-NL" sz="2000" dirty="0"/>
              <a:t> in </a:t>
            </a:r>
            <a:r>
              <a:rPr lang="nl-NL" sz="2000" dirty="0" err="1"/>
              <a:t>existing</a:t>
            </a:r>
            <a:r>
              <a:rPr lang="nl-NL" sz="2000" dirty="0"/>
              <a:t> file-</a:t>
            </a:r>
            <a:r>
              <a:rPr lang="nl-NL" sz="2000" dirty="0" err="1"/>
              <a:t>carving</a:t>
            </a:r>
            <a:r>
              <a:rPr lang="nl-NL" sz="2000" dirty="0"/>
              <a:t> </a:t>
            </a:r>
            <a:r>
              <a:rPr lang="nl-NL" sz="2000" dirty="0" err="1"/>
              <a:t>techniques</a:t>
            </a:r>
            <a:r>
              <a:rPr lang="nl-NL" sz="2000" dirty="0"/>
              <a:t>, </a:t>
            </a:r>
            <a:r>
              <a:rPr lang="nl-NL" sz="2000" dirty="0" err="1"/>
              <a:t>given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current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rapedly</a:t>
            </a:r>
            <a:r>
              <a:rPr lang="nl-NL" sz="2000" dirty="0"/>
              <a:t> </a:t>
            </a:r>
            <a:r>
              <a:rPr lang="nl-NL" sz="2000" dirty="0" err="1"/>
              <a:t>changing</a:t>
            </a:r>
            <a:r>
              <a:rPr lang="nl-NL" sz="2000" dirty="0"/>
              <a:t> hardware- </a:t>
            </a:r>
            <a:r>
              <a:rPr lang="nl-NL" sz="2000" dirty="0" err="1"/>
              <a:t>and</a:t>
            </a:r>
            <a:r>
              <a:rPr lang="nl-NL" sz="2000" dirty="0"/>
              <a:t> software landscape?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How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existing</a:t>
            </a:r>
            <a:r>
              <a:rPr lang="nl-NL" sz="2000" dirty="0"/>
              <a:t> file-</a:t>
            </a:r>
            <a:r>
              <a:rPr lang="nl-NL" sz="2000" dirty="0" err="1"/>
              <a:t>carving</a:t>
            </a:r>
            <a:r>
              <a:rPr lang="nl-NL" sz="2000" dirty="0"/>
              <a:t> </a:t>
            </a:r>
            <a:r>
              <a:rPr lang="nl-NL" sz="2000" dirty="0" err="1"/>
              <a:t>techniques</a:t>
            </a:r>
            <a:r>
              <a:rPr lang="nl-NL" sz="2000" dirty="0"/>
              <a:t> best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abstracted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generalized</a:t>
            </a:r>
            <a:r>
              <a:rPr lang="nl-NL" sz="2000" dirty="0"/>
              <a:t> </a:t>
            </a:r>
            <a:r>
              <a:rPr lang="nl-NL" sz="2000" dirty="0" err="1"/>
              <a:t>so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quality</a:t>
            </a:r>
            <a:r>
              <a:rPr lang="nl-NL" sz="2000" dirty="0"/>
              <a:t>, </a:t>
            </a:r>
            <a:r>
              <a:rPr lang="nl-NL" sz="2000" dirty="0" err="1"/>
              <a:t>effectiveness</a:t>
            </a:r>
            <a:r>
              <a:rPr lang="nl-NL" sz="2000" dirty="0"/>
              <a:t>,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extensibility</a:t>
            </a:r>
            <a:r>
              <a:rPr lang="nl-NL" sz="2000" dirty="0"/>
              <a:t> of file-</a:t>
            </a:r>
            <a:r>
              <a:rPr lang="nl-NL" sz="2000" dirty="0" err="1"/>
              <a:t>carving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increased</a:t>
            </a:r>
            <a:r>
              <a:rPr lang="nl-NL" sz="2000" dirty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How can these carving-techniques and knowledge be made future proof, so that they can still be effective with future technology-changes?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9501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25F32-08DE-4294-B893-474EE302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steps – </a:t>
            </a:r>
            <a:r>
              <a:rPr lang="nl-NL" dirty="0" err="1"/>
              <a:t>Fuzzing</a:t>
            </a:r>
            <a:r>
              <a:rPr lang="nl-NL" dirty="0"/>
              <a:t> jpg/</a:t>
            </a:r>
            <a:r>
              <a:rPr lang="nl-NL" dirty="0" err="1"/>
              <a:t>png</a:t>
            </a:r>
            <a:r>
              <a:rPr lang="nl-NL" dirty="0"/>
              <a:t>/gif </a:t>
            </a:r>
            <a:r>
              <a:rPr lang="nl-NL" dirty="0" err="1"/>
              <a:t>libraries</a:t>
            </a:r>
            <a:r>
              <a:rPr lang="nl-NL" dirty="0"/>
              <a:t> in search </a:t>
            </a:r>
            <a:r>
              <a:rPr lang="nl-NL" dirty="0" err="1"/>
              <a:t>for</a:t>
            </a:r>
            <a:r>
              <a:rPr lang="nl-NL" dirty="0"/>
              <a:t> new file formats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0E94F-3503-4CFE-85AA-591011B8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2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Goal</a:t>
            </a:r>
            <a:r>
              <a:rPr lang="nl-NL" dirty="0"/>
              <a:t>: 			</a:t>
            </a:r>
            <a:r>
              <a:rPr lang="nl-NL" dirty="0" err="1"/>
              <a:t>To</a:t>
            </a:r>
            <a:r>
              <a:rPr lang="nl-NL" dirty="0"/>
              <a:t> discover new file formats </a:t>
            </a:r>
            <a:r>
              <a:rPr lang="nl-NL" dirty="0" err="1"/>
              <a:t>variations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			File-</a:t>
            </a:r>
            <a:r>
              <a:rPr lang="nl-NL" dirty="0" err="1"/>
              <a:t>carving</a:t>
            </a:r>
            <a:r>
              <a:rPr lang="nl-NL" dirty="0"/>
              <a:t> </a:t>
            </a:r>
            <a:r>
              <a:rPr lang="nl-NL" dirty="0" err="1"/>
              <a:t>algorithms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made more </a:t>
            </a:r>
            <a:r>
              <a:rPr lang="nl-NL" dirty="0" err="1"/>
              <a:t>future</a:t>
            </a:r>
            <a:r>
              <a:rPr lang="nl-NL" dirty="0"/>
              <a:t>-				</a:t>
            </a:r>
            <a:r>
              <a:rPr lang="nl-NL" dirty="0" err="1"/>
              <a:t>proof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How</a:t>
            </a:r>
            <a:r>
              <a:rPr lang="nl-NL" dirty="0"/>
              <a:t>: 			Using a </a:t>
            </a:r>
            <a:r>
              <a:rPr lang="nl-NL" dirty="0" err="1"/>
              <a:t>fuzzing</a:t>
            </a:r>
            <a:r>
              <a:rPr lang="nl-NL" dirty="0"/>
              <a:t> </a:t>
            </a:r>
            <a:r>
              <a:rPr lang="nl-NL" dirty="0" err="1"/>
              <a:t>library</a:t>
            </a:r>
            <a:r>
              <a:rPr lang="nl-NL" dirty="0"/>
              <a:t> (American </a:t>
            </a:r>
            <a:r>
              <a:rPr lang="nl-NL" dirty="0" err="1"/>
              <a:t>Fuzzy</a:t>
            </a:r>
            <a:r>
              <a:rPr lang="nl-NL" dirty="0"/>
              <a:t> Lob) </a:t>
            </a:r>
            <a:r>
              <a:rPr lang="nl-NL" dirty="0" err="1"/>
              <a:t>with</a:t>
            </a:r>
            <a:r>
              <a:rPr lang="nl-NL" dirty="0"/>
              <a:t> 				</a:t>
            </a:r>
            <a:r>
              <a:rPr lang="nl-NL" dirty="0" err="1"/>
              <a:t>popular</a:t>
            </a:r>
            <a:r>
              <a:rPr lang="nl-NL" dirty="0"/>
              <a:t> </a:t>
            </a:r>
            <a:r>
              <a:rPr lang="nl-NL" dirty="0" err="1"/>
              <a:t>graphical</a:t>
            </a:r>
            <a:r>
              <a:rPr lang="nl-NL" dirty="0"/>
              <a:t> </a:t>
            </a:r>
            <a:r>
              <a:rPr lang="nl-NL" dirty="0" err="1"/>
              <a:t>libraries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varying</a:t>
            </a:r>
            <a:r>
              <a:rPr lang="nl-NL" dirty="0"/>
              <a:t> input 				(</a:t>
            </a:r>
            <a:r>
              <a:rPr lang="nl-NL" dirty="0" err="1"/>
              <a:t>seeds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b="1" dirty="0" err="1"/>
              <a:t>Difficulties</a:t>
            </a:r>
            <a:r>
              <a:rPr lang="nl-NL" dirty="0"/>
              <a:t>: 		</a:t>
            </a:r>
          </a:p>
          <a:p>
            <a:pPr lvl="6"/>
            <a:r>
              <a:rPr lang="nl-NL" dirty="0"/>
              <a:t>My first Linux desktop &amp; CLI </a:t>
            </a:r>
            <a:r>
              <a:rPr lang="nl-NL" dirty="0" err="1"/>
              <a:t>experience</a:t>
            </a:r>
            <a:r>
              <a:rPr lang="nl-NL" dirty="0"/>
              <a:t>.</a:t>
            </a:r>
          </a:p>
          <a:p>
            <a:pPr lvl="6"/>
            <a:r>
              <a:rPr lang="nl-NL" dirty="0"/>
              <a:t>Runtime: </a:t>
            </a:r>
            <a:r>
              <a:rPr lang="nl-NL" dirty="0" err="1"/>
              <a:t>approx</a:t>
            </a:r>
            <a:r>
              <a:rPr lang="nl-NL" dirty="0"/>
              <a:t> 8 </a:t>
            </a:r>
            <a:r>
              <a:rPr lang="nl-NL" dirty="0" err="1"/>
              <a:t>hours</a:t>
            </a:r>
            <a:r>
              <a:rPr lang="nl-NL" dirty="0"/>
              <a:t> CPU time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recreate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basic experiment.</a:t>
            </a:r>
          </a:p>
          <a:p>
            <a:pPr lvl="6"/>
            <a:r>
              <a:rPr lang="nl-NL" dirty="0"/>
              <a:t>I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a new file-format </a:t>
            </a:r>
            <a:r>
              <a:rPr lang="nl-NL" dirty="0" err="1"/>
              <a:t>variantion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found.</a:t>
            </a:r>
          </a:p>
        </p:txBody>
      </p:sp>
    </p:spTree>
    <p:extLst>
      <p:ext uri="{BB962C8B-B14F-4D97-AF65-F5344CB8AC3E}">
        <p14:creationId xmlns:p14="http://schemas.microsoft.com/office/powerpoint/2010/main" val="303683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789D0-F5C8-4F0D-8E91-4F32469A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29220-91D4-4111-A63B-6FB6444D71E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Introduce </a:t>
            </a:r>
            <a:r>
              <a:rPr lang="nl-NL" dirty="0" err="1"/>
              <a:t>myself</a:t>
            </a:r>
            <a:endParaRPr lang="nl-NL" dirty="0"/>
          </a:p>
          <a:p>
            <a:r>
              <a:rPr lang="nl-NL" dirty="0"/>
              <a:t>Short </a:t>
            </a:r>
            <a:r>
              <a:rPr lang="nl-NL" dirty="0" err="1"/>
              <a:t>introduction</a:t>
            </a:r>
            <a:r>
              <a:rPr lang="nl-NL" dirty="0"/>
              <a:t> in Digital </a:t>
            </a:r>
            <a:r>
              <a:rPr lang="nl-NL" dirty="0" err="1"/>
              <a:t>Forensics</a:t>
            </a:r>
            <a:endParaRPr lang="nl-NL" dirty="0"/>
          </a:p>
          <a:p>
            <a:r>
              <a:rPr lang="nl-NL" dirty="0"/>
              <a:t>The story </a:t>
            </a:r>
            <a:r>
              <a:rPr lang="nl-NL" dirty="0" err="1"/>
              <a:t>so</a:t>
            </a:r>
            <a:r>
              <a:rPr lang="nl-NL" dirty="0"/>
              <a:t> far (</a:t>
            </a:r>
            <a:r>
              <a:rPr lang="nl-NL" dirty="0" err="1"/>
              <a:t>my</a:t>
            </a:r>
            <a:r>
              <a:rPr lang="nl-NL" dirty="0"/>
              <a:t> research </a:t>
            </a:r>
            <a:r>
              <a:rPr lang="nl-NL" dirty="0" err="1"/>
              <a:t>progress</a:t>
            </a:r>
            <a:r>
              <a:rPr lang="nl-NL" dirty="0"/>
              <a:t>)</a:t>
            </a:r>
          </a:p>
          <a:p>
            <a:r>
              <a:rPr lang="nl-NL" dirty="0" err="1"/>
              <a:t>What’s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plan?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54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9E59D-516A-4A09-B46F-656D71EF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BA7F7-4C27-4F15-8E41-B1A93641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032" y="1825625"/>
            <a:ext cx="410276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Input: hello.txt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Output: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CA0DEB-8790-4513-A5E5-2F77800B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0" y="1825625"/>
            <a:ext cx="6288732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A1E17E-7A63-4290-A3D5-485ABCA1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79" y="3570036"/>
            <a:ext cx="1016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3A5F6-F454-4BD5-B57E-4925A5F7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First steps – </a:t>
            </a:r>
            <a:r>
              <a:rPr lang="nl-NL" dirty="0" err="1"/>
              <a:t>Fragmentation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Wild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AFF0B2-E9AF-46A9-9E06-6D290ED5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537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Goal</a:t>
            </a:r>
            <a:r>
              <a:rPr lang="nl-NL" dirty="0"/>
              <a:t>: 			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fragmentation</a:t>
            </a:r>
            <a:r>
              <a:rPr lang="nl-NL" dirty="0"/>
              <a:t> </a:t>
            </a:r>
            <a:r>
              <a:rPr lang="nl-NL" dirty="0" err="1"/>
              <a:t>patterns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			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fine-tune</a:t>
            </a:r>
            <a:r>
              <a:rPr lang="nl-NL" dirty="0"/>
              <a:t> </a:t>
            </a:r>
            <a:r>
              <a:rPr lang="nl-NL" dirty="0" err="1"/>
              <a:t>carving</a:t>
            </a:r>
            <a:r>
              <a:rPr lang="nl-NL" dirty="0"/>
              <a:t> </a:t>
            </a:r>
            <a:r>
              <a:rPr lang="nl-NL" dirty="0" err="1"/>
              <a:t>algorithms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How</a:t>
            </a:r>
            <a:r>
              <a:rPr lang="nl-NL" dirty="0"/>
              <a:t>: 			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fragmentation</a:t>
            </a:r>
            <a:r>
              <a:rPr lang="nl-NL" dirty="0"/>
              <a:t> on relevant device-					</a:t>
            </a:r>
            <a:r>
              <a:rPr lang="nl-NL" dirty="0" err="1"/>
              <a:t>categories</a:t>
            </a:r>
            <a:r>
              <a:rPr lang="nl-NL" dirty="0"/>
              <a:t>. These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:  Windows laptops, 				Android </a:t>
            </a:r>
            <a:r>
              <a:rPr lang="nl-NL" dirty="0" err="1"/>
              <a:t>phones</a:t>
            </a:r>
            <a:r>
              <a:rPr lang="nl-NL" dirty="0"/>
              <a:t>, USB-drives or SD-cards.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Difficulties</a:t>
            </a:r>
            <a:r>
              <a:rPr lang="nl-NL" dirty="0"/>
              <a:t>: 		</a:t>
            </a:r>
            <a:r>
              <a:rPr lang="nl-NL" dirty="0" err="1"/>
              <a:t>Each</a:t>
            </a:r>
            <a:r>
              <a:rPr lang="nl-NL" dirty="0"/>
              <a:t> platform has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difficulties</a:t>
            </a:r>
            <a:r>
              <a:rPr lang="nl-NL" dirty="0"/>
              <a:t> in </a:t>
            </a:r>
            <a:r>
              <a:rPr lang="nl-NL" dirty="0" err="1"/>
              <a:t>performing</a:t>
            </a:r>
            <a:r>
              <a:rPr lang="nl-NL" dirty="0"/>
              <a:t> 			a </a:t>
            </a:r>
            <a:r>
              <a:rPr lang="nl-NL" dirty="0" err="1"/>
              <a:t>fragmentation</a:t>
            </a:r>
            <a:r>
              <a:rPr lang="nl-NL" dirty="0"/>
              <a:t> analysis. </a:t>
            </a:r>
          </a:p>
          <a:p>
            <a:pPr lvl="7"/>
            <a:r>
              <a:rPr lang="nl-NL" dirty="0"/>
              <a:t>Availability (USB-drives, SD-Cards)</a:t>
            </a:r>
          </a:p>
          <a:p>
            <a:pPr lvl="7"/>
            <a:r>
              <a:rPr lang="nl-NL" dirty="0"/>
              <a:t>Low level </a:t>
            </a:r>
            <a:r>
              <a:rPr lang="nl-NL" dirty="0" err="1"/>
              <a:t>measurements</a:t>
            </a:r>
            <a:r>
              <a:rPr lang="nl-NL" dirty="0"/>
              <a:t> (Android) -&gt; Emulators?</a:t>
            </a:r>
          </a:p>
          <a:p>
            <a:pPr lvl="7"/>
            <a:r>
              <a:rPr lang="nl-NL" dirty="0"/>
              <a:t>Windows (laptop) </a:t>
            </a:r>
            <a:r>
              <a:rPr lang="nl-NL" dirty="0" err="1"/>
              <a:t>measurements</a:t>
            </a:r>
            <a:r>
              <a:rPr lang="nl-NL" dirty="0"/>
              <a:t> </a:t>
            </a:r>
            <a:r>
              <a:rPr lang="nl-NL" dirty="0" err="1"/>
              <a:t>probably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.</a:t>
            </a:r>
          </a:p>
          <a:p>
            <a:pPr lvl="7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05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3907D-8000-4165-B366-906CAD4F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1127D-6D4D-402F-89C8-2252FE45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82" y="1572127"/>
            <a:ext cx="5295418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81B5E0-989E-4618-AA92-644B7648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3577"/>
            <a:ext cx="5220182" cy="72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7BC39D-F015-4363-9B82-351556EA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0" y="2696413"/>
            <a:ext cx="6320589" cy="42137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BE4576-17C0-47A1-84EB-E3603262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time &amp; attention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07127-9405-42FE-A8F9-DF31198DD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And</a:t>
            </a:r>
            <a:r>
              <a:rPr lang="nl-NL" dirty="0"/>
              <a:t> I love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hear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feedback, tips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26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Visual resume</a:t>
            </a:r>
          </a:p>
        </p:txBody>
      </p:sp>
      <p:sp>
        <p:nvSpPr>
          <p:cNvPr id="7" name="Rechthoek 6"/>
          <p:cNvSpPr/>
          <p:nvPr/>
        </p:nvSpPr>
        <p:spPr>
          <a:xfrm>
            <a:off x="1564060" y="1517486"/>
            <a:ext cx="1255491" cy="140745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2819551" y="1517486"/>
            <a:ext cx="2372072" cy="140745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79" y="1559411"/>
            <a:ext cx="983266" cy="131102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892685" y="1526335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VINCENT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892686" y="1852504"/>
            <a:ext cx="193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 DER MEER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191623" y="1518384"/>
            <a:ext cx="2372072" cy="140745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223427" y="1599497"/>
            <a:ext cx="1789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</a:p>
        </p:txBody>
      </p:sp>
      <p:sp>
        <p:nvSpPr>
          <p:cNvPr id="14" name="Rechthoek 13"/>
          <p:cNvSpPr/>
          <p:nvPr/>
        </p:nvSpPr>
        <p:spPr>
          <a:xfrm>
            <a:off x="7563695" y="1518572"/>
            <a:ext cx="3068809" cy="140745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7621860" y="1603278"/>
            <a:ext cx="1590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PROFESSIONAL SKILLS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5303912" y="1890022"/>
            <a:ext cx="21602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7680176" y="1892763"/>
            <a:ext cx="28803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5604712" y="1927283"/>
            <a:ext cx="1771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VINCENT.VANDERMEER@ZUYD.NL</a:t>
            </a:r>
          </a:p>
        </p:txBody>
      </p:sp>
      <p:pic>
        <p:nvPicPr>
          <p:cNvPr id="28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20" y="2028484"/>
            <a:ext cx="140440" cy="152143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5604712" y="2080702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06-43577395</a:t>
            </a:r>
          </a:p>
        </p:txBody>
      </p:sp>
      <p:sp>
        <p:nvSpPr>
          <p:cNvPr id="30" name="Rechthoek 29"/>
          <p:cNvSpPr/>
          <p:nvPr/>
        </p:nvSpPr>
        <p:spPr>
          <a:xfrm>
            <a:off x="1422730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00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2067846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2714838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3359954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4656098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05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5304170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06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5951338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07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6598921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08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7246993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09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7895065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8542394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11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9190466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12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4008026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04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9838538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13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Stroomdiagram: Handmatige bewerking 31"/>
          <p:cNvSpPr/>
          <p:nvPr/>
        </p:nvSpPr>
        <p:spPr>
          <a:xfrm>
            <a:off x="1814505" y="4761148"/>
            <a:ext cx="646992" cy="288032"/>
          </a:xfrm>
          <a:prstGeom prst="flowChartManualOper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Stroomdiagram: Handmatige bewerking 50"/>
          <p:cNvSpPr/>
          <p:nvPr/>
        </p:nvSpPr>
        <p:spPr>
          <a:xfrm>
            <a:off x="5967645" y="4760906"/>
            <a:ext cx="646992" cy="288032"/>
          </a:xfrm>
          <a:prstGeom prst="flowChartManualOper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/>
        </p:nvSpPr>
        <p:spPr>
          <a:xfrm>
            <a:off x="2159671" y="4768580"/>
            <a:ext cx="4012651" cy="280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Stroomdiagram: Handmatige bewerking 52"/>
          <p:cNvSpPr/>
          <p:nvPr/>
        </p:nvSpPr>
        <p:spPr>
          <a:xfrm>
            <a:off x="7896145" y="4768579"/>
            <a:ext cx="646992" cy="288032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Stroomdiagram: Handmatige bewerking 53"/>
          <p:cNvSpPr/>
          <p:nvPr/>
        </p:nvSpPr>
        <p:spPr>
          <a:xfrm>
            <a:off x="8542394" y="4768579"/>
            <a:ext cx="646992" cy="288032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/>
        </p:nvSpPr>
        <p:spPr>
          <a:xfrm>
            <a:off x="8299003" y="4776011"/>
            <a:ext cx="488269" cy="280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4" y="5137454"/>
            <a:ext cx="496416" cy="20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kstvak 56"/>
          <p:cNvSpPr txBox="1"/>
          <p:nvPr/>
        </p:nvSpPr>
        <p:spPr>
          <a:xfrm>
            <a:off x="5006179" y="5079703"/>
            <a:ext cx="18421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TECHNISCHE UNIVERSITEIT DELFT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5689405" y="5235454"/>
            <a:ext cx="1130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SCIENCE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81" y="5154706"/>
            <a:ext cx="587626" cy="2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kstvak 59"/>
          <p:cNvSpPr txBox="1"/>
          <p:nvPr/>
        </p:nvSpPr>
        <p:spPr>
          <a:xfrm>
            <a:off x="8625493" y="5111576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CIBIT ACADEMY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8492077" y="5264773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ICT ARCHITECTUUR</a:t>
            </a:r>
          </a:p>
        </p:txBody>
      </p:sp>
      <p:sp>
        <p:nvSpPr>
          <p:cNvPr id="62" name="Stroomdiagram: Handmatige bewerking 61"/>
          <p:cNvSpPr/>
          <p:nvPr/>
        </p:nvSpPr>
        <p:spPr>
          <a:xfrm rot="10800000">
            <a:off x="3686893" y="4264522"/>
            <a:ext cx="646992" cy="28060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Stroomdiagram: Handmatige bewerking 62"/>
          <p:cNvSpPr/>
          <p:nvPr/>
        </p:nvSpPr>
        <p:spPr>
          <a:xfrm rot="10800000">
            <a:off x="5420018" y="4264522"/>
            <a:ext cx="646992" cy="28060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/>
        </p:nvSpPr>
        <p:spPr>
          <a:xfrm rot="10800000">
            <a:off x="4089750" y="4264523"/>
            <a:ext cx="1653763" cy="2806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Stroomdiagram: Handmatige bewerking 64"/>
          <p:cNvSpPr/>
          <p:nvPr/>
        </p:nvSpPr>
        <p:spPr>
          <a:xfrm rot="10800000">
            <a:off x="6061036" y="4255180"/>
            <a:ext cx="646992" cy="288032"/>
          </a:xfrm>
          <a:prstGeom prst="flowChartManualOperation">
            <a:avLst/>
          </a:prstGeom>
          <a:solidFill>
            <a:srgbClr val="FAB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Stroomdiagram: Handmatige bewerking 65"/>
          <p:cNvSpPr/>
          <p:nvPr/>
        </p:nvSpPr>
        <p:spPr>
          <a:xfrm rot="10800000">
            <a:off x="6483009" y="4255180"/>
            <a:ext cx="646992" cy="288032"/>
          </a:xfrm>
          <a:prstGeom prst="flowChartManualOperation">
            <a:avLst/>
          </a:prstGeom>
          <a:solidFill>
            <a:srgbClr val="FAB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/>
        </p:nvSpPr>
        <p:spPr>
          <a:xfrm rot="10800000">
            <a:off x="6463894" y="4253986"/>
            <a:ext cx="488269" cy="280601"/>
          </a:xfrm>
          <a:prstGeom prst="rect">
            <a:avLst/>
          </a:prstGeom>
          <a:solidFill>
            <a:srgbClr val="FAB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Stroomdiagram: Handmatige bewerking 67"/>
          <p:cNvSpPr/>
          <p:nvPr/>
        </p:nvSpPr>
        <p:spPr>
          <a:xfrm rot="10800000">
            <a:off x="7124702" y="4262611"/>
            <a:ext cx="646992" cy="280602"/>
          </a:xfrm>
          <a:prstGeom prst="flowChartManualOperati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Stroomdiagram: Handmatige bewerking 68"/>
          <p:cNvSpPr/>
          <p:nvPr/>
        </p:nvSpPr>
        <p:spPr>
          <a:xfrm rot="10800000">
            <a:off x="8469657" y="4262611"/>
            <a:ext cx="646992" cy="280602"/>
          </a:xfrm>
          <a:prstGeom prst="flowChartManualOperati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/>
        </p:nvSpPr>
        <p:spPr>
          <a:xfrm rot="10800000">
            <a:off x="7527556" y="4262610"/>
            <a:ext cx="1184842" cy="280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Stroomdiagram: Handmatige bewerking 70"/>
          <p:cNvSpPr/>
          <p:nvPr/>
        </p:nvSpPr>
        <p:spPr>
          <a:xfrm rot="10800000">
            <a:off x="9104261" y="4184336"/>
            <a:ext cx="646992" cy="358876"/>
          </a:xfrm>
          <a:prstGeom prst="flowChartManualOper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Stroomdiagram: Handmatige bewerking 71"/>
          <p:cNvSpPr/>
          <p:nvPr/>
        </p:nvSpPr>
        <p:spPr>
          <a:xfrm rot="10800000">
            <a:off x="10449216" y="4184336"/>
            <a:ext cx="646992" cy="358877"/>
          </a:xfrm>
          <a:prstGeom prst="flowChartManualOperati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/>
        </p:nvSpPr>
        <p:spPr>
          <a:xfrm rot="10800000">
            <a:off x="9507115" y="4184337"/>
            <a:ext cx="1184842" cy="3588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Stroomdiagram: Handmatige bewerking 73"/>
          <p:cNvSpPr/>
          <p:nvPr/>
        </p:nvSpPr>
        <p:spPr>
          <a:xfrm rot="10800000">
            <a:off x="10034730" y="4329100"/>
            <a:ext cx="646992" cy="214112"/>
          </a:xfrm>
          <a:prstGeom prst="flowChartManualOperation">
            <a:avLst/>
          </a:prstGeom>
          <a:solidFill>
            <a:srgbClr val="2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Stroomdiagram: Handmatige bewerking 74"/>
          <p:cNvSpPr/>
          <p:nvPr/>
        </p:nvSpPr>
        <p:spPr>
          <a:xfrm rot="10800000">
            <a:off x="10456703" y="4329099"/>
            <a:ext cx="646992" cy="214113"/>
          </a:xfrm>
          <a:prstGeom prst="flowChartManualOperation">
            <a:avLst/>
          </a:prstGeom>
          <a:solidFill>
            <a:srgbClr val="2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/>
        </p:nvSpPr>
        <p:spPr>
          <a:xfrm rot="10800000">
            <a:off x="10437587" y="4329099"/>
            <a:ext cx="488269" cy="205486"/>
          </a:xfrm>
          <a:prstGeom prst="rect">
            <a:avLst/>
          </a:prstGeom>
          <a:solidFill>
            <a:srgbClr val="2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30" name="Picture 6" descr="TOPde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63" y="3946740"/>
            <a:ext cx="531911" cy="1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17" y="3906645"/>
            <a:ext cx="497864" cy="2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https://encrypted-tbn1.gstatic.com/images?q=tbn:ANd9GcRsOqfkEs9t0RMYbKCoK0iY9pfopfZCmjSUbxwRCVdVBS799dlLb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15" y="3969265"/>
            <a:ext cx="458609" cy="1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05" y="3525263"/>
            <a:ext cx="140440" cy="152143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0358226" y="3475216"/>
            <a:ext cx="0" cy="9190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hoek 77"/>
          <p:cNvSpPr/>
          <p:nvPr/>
        </p:nvSpPr>
        <p:spPr>
          <a:xfrm>
            <a:off x="10486610" y="4545124"/>
            <a:ext cx="648072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bg1">
                    <a:lumMod val="85000"/>
                  </a:schemeClr>
                </a:solidFill>
              </a:rPr>
              <a:t>14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4105913" y="3554278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OPERATOR GROEP DELFT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6317115" y="3576275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TOPDESK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8001825" y="3580634"/>
            <a:ext cx="1624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ALGEMENE PENSIOEN GROEP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9377160" y="3085334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ZUYD HOGESCHOOL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4266482" y="3704500"/>
            <a:ext cx="12346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APPLICATIEBEHEERDER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5963149" y="3727228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JAVA DEVELOPER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7587510" y="3749225"/>
            <a:ext cx="1188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 ANALIST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9120793" y="3768222"/>
            <a:ext cx="873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ICT ARCHITECT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9966087" y="3259772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DOCENT</a:t>
            </a:r>
          </a:p>
        </p:txBody>
      </p:sp>
      <p:pic>
        <p:nvPicPr>
          <p:cNvPr id="90" name="Picture 2" descr="https://encrypted-tbn1.gstatic.com/images?q=tbn:ANd9GcRsOqfkEs9t0RMYbKCoK0iY9pfopfZCmjSUbxwRCVdVBS799dlLb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81" y="3982624"/>
            <a:ext cx="458609" cy="1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Rechte verbindingslijn 90"/>
          <p:cNvCxnSpPr/>
          <p:nvPr/>
        </p:nvCxnSpPr>
        <p:spPr>
          <a:xfrm>
            <a:off x="9755804" y="3945566"/>
            <a:ext cx="0" cy="477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vak 92"/>
          <p:cNvSpPr txBox="1"/>
          <p:nvPr/>
        </p:nvSpPr>
        <p:spPr>
          <a:xfrm>
            <a:off x="9150388" y="217663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TEACHING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9161609" y="2008445"/>
            <a:ext cx="644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7586569" y="1996833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ICT ARCHITECTURE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7586569" y="2183779"/>
            <a:ext cx="1390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REQUIREMENTS ANALYSIS</a:t>
            </a:r>
          </a:p>
        </p:txBody>
      </p:sp>
      <p:sp>
        <p:nvSpPr>
          <p:cNvPr id="5" name="Rechthoek 4"/>
          <p:cNvSpPr/>
          <p:nvPr/>
        </p:nvSpPr>
        <p:spPr>
          <a:xfrm>
            <a:off x="1422730" y="1501583"/>
            <a:ext cx="9209774" cy="4991291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10656780" y="4123647"/>
            <a:ext cx="682409" cy="64807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Rechthoek 96"/>
          <p:cNvSpPr/>
          <p:nvPr/>
        </p:nvSpPr>
        <p:spPr>
          <a:xfrm>
            <a:off x="853235" y="4329100"/>
            <a:ext cx="682409" cy="64807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Tekstvak 97"/>
          <p:cNvSpPr txBox="1"/>
          <p:nvPr/>
        </p:nvSpPr>
        <p:spPr>
          <a:xfrm>
            <a:off x="10038764" y="2196375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PRINCE2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9894874" y="2569569"/>
            <a:ext cx="7264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TMAP NEXT</a:t>
            </a:r>
          </a:p>
        </p:txBody>
      </p:sp>
      <p:sp>
        <p:nvSpPr>
          <p:cNvPr id="100" name="Tekstvak 99"/>
          <p:cNvSpPr txBox="1"/>
          <p:nvPr/>
        </p:nvSpPr>
        <p:spPr>
          <a:xfrm>
            <a:off x="10263474" y="2382242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ITIL</a:t>
            </a:r>
          </a:p>
        </p:txBody>
      </p:sp>
      <p:sp>
        <p:nvSpPr>
          <p:cNvPr id="101" name="Tekstvak 100"/>
          <p:cNvSpPr txBox="1"/>
          <p:nvPr/>
        </p:nvSpPr>
        <p:spPr>
          <a:xfrm>
            <a:off x="7586357" y="2367648"/>
            <a:ext cx="1418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SOFTWARE DEVELOPMENT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7579036" y="2563853"/>
            <a:ext cx="16193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BUSINESS PROCES MODELLING</a:t>
            </a:r>
          </a:p>
        </p:txBody>
      </p:sp>
      <p:sp>
        <p:nvSpPr>
          <p:cNvPr id="103" name="Tekstvak 102"/>
          <p:cNvSpPr txBox="1"/>
          <p:nvPr/>
        </p:nvSpPr>
        <p:spPr>
          <a:xfrm>
            <a:off x="10111766" y="2013035"/>
            <a:ext cx="5020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TOGAF</a:t>
            </a:r>
          </a:p>
        </p:txBody>
      </p:sp>
    </p:spTree>
    <p:extLst>
      <p:ext uri="{BB962C8B-B14F-4D97-AF65-F5344CB8AC3E}">
        <p14:creationId xmlns:p14="http://schemas.microsoft.com/office/powerpoint/2010/main" val="381591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650EC-C2FA-439B-A99E-D23B2526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Stakeholders / research partners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7D3B70-C18A-44C8-9883-EDB15B44A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2569" y="1940144"/>
            <a:ext cx="3560037" cy="12129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EE42B7-AB92-4C54-A2AD-B72F64177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5" y="4229100"/>
            <a:ext cx="1905000" cy="1428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68CAFC-A0D3-4361-803A-FE75DEFAF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15" y="1931276"/>
            <a:ext cx="3276672" cy="132556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78CB13C-9FD6-4F2E-A695-A55890437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6596"/>
            <a:ext cx="1193089" cy="163328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E2D66D-5D43-4DD3-9405-0681708D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90" y="2086581"/>
            <a:ext cx="2888915" cy="104839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4F3211E0-F7C3-4662-816D-CFB465AE851D}"/>
              </a:ext>
            </a:extLst>
          </p:cNvPr>
          <p:cNvSpPr txBox="1"/>
          <p:nvPr/>
        </p:nvSpPr>
        <p:spPr>
          <a:xfrm>
            <a:off x="42068" y="5791200"/>
            <a:ext cx="30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Marko van Eekelen (Promotor)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CFA487E-CA69-46DA-B906-51275E47DF7F}"/>
              </a:ext>
            </a:extLst>
          </p:cNvPr>
          <p:cNvSpPr txBox="1"/>
          <p:nvPr/>
        </p:nvSpPr>
        <p:spPr>
          <a:xfrm>
            <a:off x="6126543" y="5791200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Jeroen van den Bos (</a:t>
            </a:r>
            <a:r>
              <a:rPr lang="nl-NL" dirty="0" err="1"/>
              <a:t>co-promotor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89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15754-8242-4735-BA27-D2BF1DF5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Digital </a:t>
            </a:r>
            <a:r>
              <a:rPr lang="nl-NL" dirty="0" err="1"/>
              <a:t>Forensics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6F128-5DB9-4D69-B234-FFFF080B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err="1"/>
              <a:t>Forensic</a:t>
            </a:r>
            <a:r>
              <a:rPr lang="nl-NL" sz="2000" b="1" dirty="0"/>
              <a:t> Research:</a:t>
            </a:r>
          </a:p>
          <a:p>
            <a:pPr marL="0" indent="0">
              <a:buNone/>
            </a:pPr>
            <a:r>
              <a:rPr lang="en-US" sz="2000" dirty="0"/>
              <a:t>“is the application of science to criminal and civil laws, during criminal investigation”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Digital Forensic Research:</a:t>
            </a:r>
          </a:p>
          <a:p>
            <a:pPr marL="514350" indent="-514350">
              <a:buAutoNum type="arabicParenR"/>
            </a:pPr>
            <a:r>
              <a:rPr lang="en-US" sz="2000" dirty="0"/>
              <a:t>See “</a:t>
            </a:r>
            <a:r>
              <a:rPr lang="en-US" sz="2000" i="1" dirty="0"/>
              <a:t>Forensic Research</a:t>
            </a:r>
            <a:r>
              <a:rPr lang="en-US" sz="2000" dirty="0"/>
              <a:t>”</a:t>
            </a:r>
          </a:p>
          <a:p>
            <a:pPr marL="514350" indent="-514350">
              <a:buAutoNum type="arabicParenR"/>
            </a:pPr>
            <a:r>
              <a:rPr lang="en-US" sz="2000" dirty="0"/>
              <a:t>Forensic Research where evidence of stored on a digital medium.</a:t>
            </a:r>
          </a:p>
          <a:p>
            <a:pPr marL="514350" indent="-514350">
              <a:buAutoNum type="arabicParenR"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File Carving</a:t>
            </a:r>
          </a:p>
          <a:p>
            <a:pPr marL="0" indent="0">
              <a:buNone/>
            </a:pPr>
            <a:r>
              <a:rPr lang="en-US" sz="2000" dirty="0"/>
              <a:t>“is the practice of searching an input for files or other kinds of objects based on content, </a:t>
            </a:r>
          </a:p>
          <a:p>
            <a:pPr marL="0" indent="0">
              <a:buNone/>
            </a:pPr>
            <a:r>
              <a:rPr lang="en-US" sz="2000" dirty="0"/>
              <a:t>rather than on metadata”</a:t>
            </a:r>
            <a:endParaRPr lang="nl-NL" sz="2000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8C7529-8D85-450C-BF1A-C47949A392F3}"/>
              </a:ext>
            </a:extLst>
          </p:cNvPr>
          <p:cNvSpPr/>
          <p:nvPr/>
        </p:nvSpPr>
        <p:spPr>
          <a:xfrm>
            <a:off x="9694985" y="1825625"/>
            <a:ext cx="2344615" cy="26525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nl-NL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Key</a:t>
            </a:r>
            <a:r>
              <a:rPr lang="nl-NL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Values</a:t>
            </a:r>
            <a:endParaRPr lang="nl-NL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nl-NL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1)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Objectivity</a:t>
            </a:r>
            <a:endParaRPr lang="nl-NL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nl-NL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2)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authenticity</a:t>
            </a:r>
            <a:endParaRPr lang="nl-NL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nl-NL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Evidence</a:t>
            </a: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integrity</a:t>
            </a:r>
            <a:endParaRPr lang="nl-NL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nl-NL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Transparancy</a:t>
            </a:r>
            <a:r>
              <a:rPr lang="nl-NL" sz="1400" dirty="0">
                <a:latin typeface="Segoe UI" panose="020B0502040204020203" pitchFamily="34" charset="0"/>
                <a:cs typeface="Segoe UI" panose="020B0502040204020203" pitchFamily="34" charset="0"/>
              </a:rPr>
              <a:t> &amp;    </a:t>
            </a:r>
            <a:r>
              <a:rPr lang="nl-NL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reproducability</a:t>
            </a:r>
            <a:endParaRPr lang="nl-NL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23034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9DE84-F011-44AF-AB74-67EE8AE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Data Recovery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9D804C-77A1-438F-AB46-2FBE28FB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263" y="1767726"/>
            <a:ext cx="1920875" cy="914400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Browser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01A7F62-53E4-4DE6-B98D-482B3D5F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618" y="2042365"/>
            <a:ext cx="4206875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00,“http://sci-spot.com”,47x,15022016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25B6A2-94D0-484A-9485-A12BF16D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618" y="3139327"/>
            <a:ext cx="4206875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00546347287467359029398364538435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F52C09-236B-41C1-BA46-6A291184A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417" y="4418852"/>
            <a:ext cx="2103438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9029398364538435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A41EEE-0A1D-4984-8710-9D0E3F8F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542" y="4418852"/>
            <a:ext cx="2103438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0054634728746735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A6DC12D-5904-451F-8536-6311AD76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981" y="4418852"/>
            <a:ext cx="2103437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3428023573756437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3CBDEB-A133-4477-8506-44E1FFBC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692" y="4418852"/>
            <a:ext cx="2103438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6483864528638475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BAD2ED6-AF83-4537-8A67-FAE3488A5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137" y="2224926"/>
            <a:ext cx="330481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7F25FF1-C424-495F-9C77-F88C2061D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2056" y="2407490"/>
            <a:ext cx="1587" cy="731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91F5CD12-BC4B-4B1A-8E71-E8E69F330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1917" y="3504451"/>
            <a:ext cx="9525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585882C5-7AD9-4D1F-B528-8AFF589FD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456" y="3504451"/>
            <a:ext cx="2193925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155D1A5D-2C59-4336-B2C8-97E3E179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273" y="5882526"/>
            <a:ext cx="2103438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28638475</a:t>
            </a:r>
            <a:r>
              <a:rPr lang="en-US" altLang="en-US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00546347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2E937CDD-E808-4344-8F5B-F08B5358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261" y="5882527"/>
            <a:ext cx="2103437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28746735</a:t>
            </a: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34280235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2B8A145-EC83-40B9-9378-07A155344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466" y="4783976"/>
            <a:ext cx="5248677" cy="1098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8D5500BF-416B-4EDE-A79A-DA0FA59B0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6646" y="4783976"/>
            <a:ext cx="1241022" cy="1096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8E74BDCA-6A58-45D3-8FE2-EC596F38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46" y="5882527"/>
            <a:ext cx="2103438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90293983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73756437</a:t>
            </a:r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31DECAF3-EBFB-45ED-9CFB-95D9F0EF4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1465" y="4783976"/>
            <a:ext cx="4112587" cy="1096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A76AB6D-9920-4480-A0FF-6818F69F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91" y="5882527"/>
            <a:ext cx="2103437" cy="36512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US">
                <a:latin typeface="Segoe UI" panose="020B0502040204020203" pitchFamily="34" charset="0"/>
                <a:cs typeface="Segoe UI" panose="020B0502040204020203" pitchFamily="34" charset="0"/>
              </a:rPr>
              <a:t>64838645</a:t>
            </a:r>
            <a:r>
              <a:rPr lang="en-US" altLang="en-US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64538435</a:t>
            </a: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B0294FD8-92F8-4473-A35F-DD1E303632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6616" y="4785564"/>
            <a:ext cx="6432551" cy="10953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4A6427F-5F97-453A-B673-CD7BE84E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156" y="2061415"/>
            <a:ext cx="10937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1304ACA-C09D-4459-8DDD-B173C605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786" y="3126816"/>
            <a:ext cx="1790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dirty="0"/>
              <a:t>Serialized to file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3428E7B0-37A8-4A3F-B4B4-623E807F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38" y="4071983"/>
            <a:ext cx="22367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dirty="0"/>
              <a:t>Stored in file system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4DD19AA6-D708-4289-8040-663306AB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28" y="6246064"/>
            <a:ext cx="3892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dirty="0"/>
              <a:t>Mapped onto wear-leveled flash chip</a:t>
            </a:r>
          </a:p>
        </p:txBody>
      </p:sp>
    </p:spTree>
    <p:extLst>
      <p:ext uri="{BB962C8B-B14F-4D97-AF65-F5344CB8AC3E}">
        <p14:creationId xmlns:p14="http://schemas.microsoft.com/office/powerpoint/2010/main" val="17969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D33F1FB7-6C79-4022-B917-D8A25CC2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77" y="0"/>
            <a:ext cx="9512199" cy="713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B348EFDA-D466-4A73-AAC1-8B419B7B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422" y="0"/>
            <a:ext cx="9512199" cy="713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898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B78B63DB-57D2-4BE6-9B6A-0FE8539B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165" y="-161296"/>
            <a:ext cx="13374685" cy="72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269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DD62297C-C641-47EC-8583-08220C7E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65" y="1863127"/>
            <a:ext cx="5318192" cy="39344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F29882-956B-4C7D-A20D-A2FF35D1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17" y="1428867"/>
            <a:ext cx="1216471" cy="150659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5FA0E7F-F459-41EB-805F-7BAE38A3E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548" y="3099362"/>
            <a:ext cx="1860006" cy="9410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9C4929-5ED0-487B-B668-3F7C763EA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548" y="4307685"/>
            <a:ext cx="1860006" cy="746335"/>
          </a:xfrm>
          <a:prstGeom prst="rect">
            <a:avLst/>
          </a:prstGeom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0851106F-F89D-4486-98D6-E57AF4D9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‘Golden </a:t>
            </a:r>
            <a:r>
              <a:rPr lang="nl-NL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nl-NL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</p:txBody>
      </p:sp>
      <p:sp>
        <p:nvSpPr>
          <p:cNvPr id="19" name="Tekstballon: rechthoek met afgeronde hoeken 18">
            <a:extLst>
              <a:ext uri="{FF2B5EF4-FFF2-40B4-BE49-F238E27FC236}">
                <a16:creationId xmlns:a16="http://schemas.microsoft.com/office/drawing/2014/main" id="{7FD9FE37-1C17-47AA-BE1C-C73E9C5AD251}"/>
              </a:ext>
            </a:extLst>
          </p:cNvPr>
          <p:cNvSpPr/>
          <p:nvPr/>
        </p:nvSpPr>
        <p:spPr bwMode="auto">
          <a:xfrm>
            <a:off x="7596996" y="1299585"/>
            <a:ext cx="2553419" cy="4129549"/>
          </a:xfrm>
          <a:prstGeom prst="wedgeRoundRectCallout">
            <a:avLst>
              <a:gd name="adj1" fmla="val -76193"/>
              <a:gd name="adj2" fmla="val -1982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582</Words>
  <Application>Microsoft Office PowerPoint</Application>
  <PresentationFormat>Breedbeeld</PresentationFormat>
  <Paragraphs>204</Paragraphs>
  <Slides>23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Times New Roman</vt:lpstr>
      <vt:lpstr>Verdana</vt:lpstr>
      <vt:lpstr>Kantoorthema</vt:lpstr>
      <vt:lpstr>PowerPoint-presentatie</vt:lpstr>
      <vt:lpstr>Agenda</vt:lpstr>
      <vt:lpstr>Visual resume</vt:lpstr>
      <vt:lpstr>Stakeholders / research partners</vt:lpstr>
      <vt:lpstr>Introduction Digital Forensics</vt:lpstr>
      <vt:lpstr>Data Recovery</vt:lpstr>
      <vt:lpstr>PowerPoint-presentatie</vt:lpstr>
      <vt:lpstr>PowerPoint-presentatie</vt:lpstr>
      <vt:lpstr>‘Golden Years’</vt:lpstr>
      <vt:lpstr>‘Era of Crisis’</vt:lpstr>
      <vt:lpstr>Evidence = knowledge AND data</vt:lpstr>
      <vt:lpstr>Evidence = knowledge AND data</vt:lpstr>
      <vt:lpstr>The story so far</vt:lpstr>
      <vt:lpstr>Organizational difficulties</vt:lpstr>
      <vt:lpstr>I was given a green field approach…</vt:lpstr>
      <vt:lpstr>NWO – Doctoral Grant for Teachers</vt:lpstr>
      <vt:lpstr>PowerPoint-presentatie</vt:lpstr>
      <vt:lpstr>Research Questions</vt:lpstr>
      <vt:lpstr>First steps – Fuzzing jpg/png/gif libraries in search for new file formats</vt:lpstr>
      <vt:lpstr>Inspired by</vt:lpstr>
      <vt:lpstr>First steps – Fragmentation in the Wild </vt:lpstr>
      <vt:lpstr>Inspired by</vt:lpstr>
      <vt:lpstr>Thank you for you time &amp;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Meer, van der, V (Vincent)</dc:creator>
  <cp:lastModifiedBy>Meer, van der, V (Vincent)</cp:lastModifiedBy>
  <cp:revision>32</cp:revision>
  <dcterms:created xsi:type="dcterms:W3CDTF">2018-01-09T09:42:41Z</dcterms:created>
  <dcterms:modified xsi:type="dcterms:W3CDTF">2018-02-27T09:24:53Z</dcterms:modified>
</cp:coreProperties>
</file>